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96" r:id="rId15"/>
    <p:sldId id="270" r:id="rId16"/>
    <p:sldId id="272" r:id="rId17"/>
    <p:sldId id="278" r:id="rId18"/>
    <p:sldId id="294" r:id="rId19"/>
    <p:sldId id="295" r:id="rId20"/>
    <p:sldId id="271" r:id="rId21"/>
    <p:sldId id="275" r:id="rId22"/>
    <p:sldId id="289" r:id="rId23"/>
    <p:sldId id="290" r:id="rId24"/>
    <p:sldId id="291" r:id="rId25"/>
    <p:sldId id="2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=""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8/2/2019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1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633" y="116393"/>
            <a:ext cx="11938322" cy="559578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052" t="24264" r="752" b="46573"/>
          <a:stretch/>
        </p:blipFill>
        <p:spPr>
          <a:xfrm>
            <a:off x="5384365" y="1929660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(a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(b)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6" y="1327864"/>
            <a:ext cx="5162887" cy="3723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74" y="1084525"/>
            <a:ext cx="5051092" cy="42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1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3269" y="105103"/>
            <a:ext cx="11513347" cy="66431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9067" y="3585358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70432" y="21399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1" y="540160"/>
            <a:ext cx="5485269" cy="2865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53" y="540160"/>
            <a:ext cx="5567665" cy="2919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6" y="3876423"/>
            <a:ext cx="5285978" cy="2783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890" y="3876423"/>
            <a:ext cx="5308042" cy="27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3710" y="73012"/>
            <a:ext cx="11931145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36164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09958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Sub-set Regions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01158" y="3400374"/>
            <a:ext cx="4218704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Overlapped Shapes and Grids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0" y="445402"/>
            <a:ext cx="5628026" cy="295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6" y="445402"/>
            <a:ext cx="5597711" cy="296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" y="3756214"/>
            <a:ext cx="5628026" cy="2946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9391" r="18840" b="18779"/>
          <a:stretch/>
        </p:blipFill>
        <p:spPr>
          <a:xfrm>
            <a:off x="6905311" y="3751158"/>
            <a:ext cx="3825751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084" y="41481"/>
            <a:ext cx="11960772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" y="588579"/>
            <a:ext cx="6143006" cy="265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3771168"/>
            <a:ext cx="5975953" cy="2634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48" y="588579"/>
            <a:ext cx="5363923" cy="55757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7154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Gridded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154" y="3376448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0458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Sub-Sector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590040" y="152183"/>
            <a:ext cx="9394881" cy="64200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992708" y="3589878"/>
            <a:ext cx="2564219" cy="2664880"/>
            <a:chOff x="992708" y="3589878"/>
            <a:chExt cx="2564219" cy="2664880"/>
          </a:xfrm>
        </p:grpSpPr>
        <p:grpSp>
          <p:nvGrpSpPr>
            <p:cNvPr id="165" name="Group 164"/>
            <p:cNvGrpSpPr>
              <a:grpSpLocks noChangeAspect="1"/>
            </p:cNvGrpSpPr>
            <p:nvPr/>
          </p:nvGrpSpPr>
          <p:grpSpPr>
            <a:xfrm>
              <a:off x="1463330" y="3893375"/>
              <a:ext cx="2093597" cy="2084281"/>
              <a:chOff x="1337410" y="1154443"/>
              <a:chExt cx="2734623" cy="2722455"/>
            </a:xfrm>
          </p:grpSpPr>
          <p:grpSp>
            <p:nvGrpSpPr>
              <p:cNvPr id="168" name="Group 167"/>
              <p:cNvGrpSpPr>
                <a:grpSpLocks noChangeAspect="1"/>
              </p:cNvGrpSpPr>
              <p:nvPr/>
            </p:nvGrpSpPr>
            <p:grpSpPr>
              <a:xfrm>
                <a:off x="1337410" y="1154443"/>
                <a:ext cx="1140970" cy="2722455"/>
                <a:chOff x="1337410" y="1154443"/>
                <a:chExt cx="1140970" cy="2722455"/>
              </a:xfrm>
            </p:grpSpPr>
            <p:sp>
              <p:nvSpPr>
                <p:cNvPr id="175" name="Freeform 174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1531022" y="1154443"/>
                  <a:ext cx="947354" cy="151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69" name="Straight Arrow Connector 168"/>
              <p:cNvCxnSpPr/>
              <p:nvPr/>
            </p:nvCxnSpPr>
            <p:spPr>
              <a:xfrm flipH="1" flipV="1">
                <a:off x="1881193" y="1704241"/>
                <a:ext cx="955500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/>
              <p:nvPr/>
            </p:nvCxnSpPr>
            <p:spPr>
              <a:xfrm flipH="1" flipV="1">
                <a:off x="1794278" y="2486182"/>
                <a:ext cx="1074937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>
                <a:off x="1668857" y="3290050"/>
                <a:ext cx="119437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2848824" y="1528348"/>
                <a:ext cx="12232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 x 0.9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2848824" y="2285037"/>
                <a:ext cx="1103860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 x 0.5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2848824" y="3110867"/>
                <a:ext cx="984513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 x 0.2</a:t>
                </a:r>
              </a:p>
            </p:txBody>
          </p:sp>
        </p:grpSp>
        <p:sp>
          <p:nvSpPr>
            <p:cNvPr id="166" name="TextBox 165"/>
            <p:cNvSpPr txBox="1">
              <a:spLocks noChangeAspect="1"/>
            </p:cNvSpPr>
            <p:nvPr/>
          </p:nvSpPr>
          <p:spPr>
            <a:xfrm>
              <a:off x="1031629" y="3589878"/>
              <a:ext cx="2324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Sum </a:t>
              </a:r>
              <a:r>
                <a:rPr lang="en-US" dirty="0"/>
                <a:t>of Raster Area Weighted</a:t>
              </a:r>
            </a:p>
          </p:txBody>
        </p:sp>
        <p:sp>
          <p:nvSpPr>
            <p:cNvPr id="167" name="TextBox 166"/>
            <p:cNvSpPr txBox="1">
              <a:spLocks noChangeAspect="1"/>
            </p:cNvSpPr>
            <p:nvPr/>
          </p:nvSpPr>
          <p:spPr>
            <a:xfrm>
              <a:off x="992708" y="5916204"/>
              <a:ext cx="2363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Sum = 900+50+2 = 952 m</a:t>
              </a:r>
              <a:r>
                <a:rPr lang="en-US" sz="1600" baseline="30000" dirty="0"/>
                <a:t>3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13399" y="811439"/>
            <a:ext cx="2212996" cy="2752761"/>
            <a:chOff x="953164" y="459161"/>
            <a:chExt cx="2212996" cy="2752761"/>
          </a:xfrm>
        </p:grpSpPr>
        <p:grpSp>
          <p:nvGrpSpPr>
            <p:cNvPr id="36" name="Group 35"/>
            <p:cNvGrpSpPr/>
            <p:nvPr/>
          </p:nvGrpSpPr>
          <p:grpSpPr>
            <a:xfrm>
              <a:off x="953164" y="1118192"/>
              <a:ext cx="2212996" cy="2093730"/>
              <a:chOff x="4898245" y="1070315"/>
              <a:chExt cx="2212996" cy="2093730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5458469" y="1070315"/>
                <a:ext cx="873514" cy="2093730"/>
                <a:chOff x="1337410" y="1142101"/>
                <a:chExt cx="1140970" cy="2734797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142101"/>
                  <a:ext cx="947354" cy="1643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5364866" y="150236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285735" y="150068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345879" y="2064784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6266752" y="2063106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345612" y="2712242"/>
                <a:ext cx="360855" cy="5038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6266484" y="2710564"/>
                <a:ext cx="345328" cy="419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4898245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15592" y="1366021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98245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615591" y="1937769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898245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615591" y="2577580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103524" y="459161"/>
              <a:ext cx="19728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each grid cell area)</a:t>
              </a:r>
              <a:endParaRPr lang="en-US" sz="1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35087" y="1539864"/>
            <a:ext cx="806630" cy="2616001"/>
            <a:chOff x="3786142" y="407526"/>
            <a:chExt cx="806630" cy="2616001"/>
          </a:xfrm>
        </p:grpSpPr>
        <p:grpSp>
          <p:nvGrpSpPr>
            <p:cNvPr id="38" name="Group 37"/>
            <p:cNvGrpSpPr/>
            <p:nvPr/>
          </p:nvGrpSpPr>
          <p:grpSpPr>
            <a:xfrm>
              <a:off x="3843452" y="1196113"/>
              <a:ext cx="692039" cy="1827414"/>
              <a:chOff x="3843452" y="1196113"/>
              <a:chExt cx="692039" cy="182741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43452" y="1196113"/>
                <a:ext cx="692038" cy="60913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43452" y="1805251"/>
                <a:ext cx="692039" cy="60913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43452" y="2414389"/>
                <a:ext cx="692039" cy="6091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942238" y="1359354"/>
                <a:ext cx="550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71697" y="1968492"/>
                <a:ext cx="458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100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013655" y="2554066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86142" y="407526"/>
              <a:ext cx="8066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Example</a:t>
              </a:r>
            </a:p>
            <a:p>
              <a:pPr algn="ctr"/>
              <a:r>
                <a:rPr lang="en-US" sz="1400" dirty="0"/>
                <a:t>Grid Cell</a:t>
              </a:r>
            </a:p>
            <a:p>
              <a:pPr algn="ctr"/>
              <a:r>
                <a:rPr lang="en-US" sz="1400" dirty="0"/>
                <a:t>Values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81217" y="799401"/>
            <a:ext cx="1978234" cy="2779942"/>
            <a:chOff x="7100419" y="384103"/>
            <a:chExt cx="1978234" cy="2779942"/>
          </a:xfrm>
        </p:grpSpPr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7100419" y="384103"/>
              <a:ext cx="19782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 smtClean="0"/>
                <a:t>Weights</a:t>
              </a:r>
            </a:p>
            <a:p>
              <a:pPr algn="ctr"/>
              <a:r>
                <a:rPr lang="en-US" sz="1400" dirty="0" smtClean="0"/>
                <a:t>(% of total polygon area)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7161895" y="1102544"/>
              <a:ext cx="1691735" cy="2061501"/>
              <a:chOff x="7161895" y="1102544"/>
              <a:chExt cx="1691735" cy="2061501"/>
            </a:xfrm>
          </p:grpSpPr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7161895" y="1129341"/>
                <a:ext cx="1691735" cy="2034704"/>
                <a:chOff x="4141571" y="1219200"/>
                <a:chExt cx="2209715" cy="265769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4141571" y="1219200"/>
                  <a:ext cx="1501198" cy="2657698"/>
                  <a:chOff x="3318611" y="1219200"/>
                  <a:chExt cx="1501198" cy="2657698"/>
                </a:xfrm>
              </p:grpSpPr>
              <p:grpSp>
                <p:nvGrpSpPr>
                  <p:cNvPr id="35" name="Group 34"/>
                  <p:cNvGrpSpPr>
                    <a:grpSpLocks noChangeAspect="1"/>
                  </p:cNvGrpSpPr>
                  <p:nvPr/>
                </p:nvGrpSpPr>
                <p:grpSpPr>
                  <a:xfrm>
                    <a:off x="3318611" y="1219200"/>
                    <a:ext cx="1501188" cy="2657698"/>
                    <a:chOff x="1337411" y="1219200"/>
                    <a:chExt cx="1501188" cy="2657698"/>
                  </a:xfrm>
                </p:grpSpPr>
                <p:sp>
                  <p:nvSpPr>
                    <p:cNvPr id="39" name="Freeform 38"/>
                    <p:cNvSpPr/>
                    <p:nvPr/>
                  </p:nvSpPr>
                  <p:spPr>
                    <a:xfrm>
                      <a:off x="1817725" y="1219200"/>
                      <a:ext cx="1020874" cy="2570480"/>
                    </a:xfrm>
                    <a:custGeom>
                      <a:avLst/>
                      <a:gdLst>
                        <a:gd name="connsiteX0" fmla="*/ 193040 w 1020874"/>
                        <a:gd name="connsiteY0" fmla="*/ 30480 h 2398630"/>
                        <a:gd name="connsiteX1" fmla="*/ 193040 w 1020874"/>
                        <a:gd name="connsiteY1" fmla="*/ 30480 h 2398630"/>
                        <a:gd name="connsiteX2" fmla="*/ 386080 w 1020874"/>
                        <a:gd name="connsiteY2" fmla="*/ 20320 h 2398630"/>
                        <a:gd name="connsiteX3" fmla="*/ 416560 w 1020874"/>
                        <a:gd name="connsiteY3" fmla="*/ 10160 h 2398630"/>
                        <a:gd name="connsiteX4" fmla="*/ 467360 w 1020874"/>
                        <a:gd name="connsiteY4" fmla="*/ 0 h 2398630"/>
                        <a:gd name="connsiteX5" fmla="*/ 589280 w 1020874"/>
                        <a:gd name="connsiteY5" fmla="*/ 10160 h 2398630"/>
                        <a:gd name="connsiteX6" fmla="*/ 629920 w 1020874"/>
                        <a:gd name="connsiteY6" fmla="*/ 20320 h 2398630"/>
                        <a:gd name="connsiteX7" fmla="*/ 924560 w 1020874"/>
                        <a:gd name="connsiteY7" fmla="*/ 10160 h 2398630"/>
                        <a:gd name="connsiteX8" fmla="*/ 995680 w 1020874"/>
                        <a:gd name="connsiteY8" fmla="*/ 20320 h 2398630"/>
                        <a:gd name="connsiteX9" fmla="*/ 965200 w 1020874"/>
                        <a:gd name="connsiteY9" fmla="*/ 325120 h 2398630"/>
                        <a:gd name="connsiteX10" fmla="*/ 975360 w 1020874"/>
                        <a:gd name="connsiteY10" fmla="*/ 528320 h 2398630"/>
                        <a:gd name="connsiteX11" fmla="*/ 955040 w 1020874"/>
                        <a:gd name="connsiteY11" fmla="*/ 721360 h 2398630"/>
                        <a:gd name="connsiteX12" fmla="*/ 873760 w 1020874"/>
                        <a:gd name="connsiteY12" fmla="*/ 782320 h 2398630"/>
                        <a:gd name="connsiteX13" fmla="*/ 822960 w 1020874"/>
                        <a:gd name="connsiteY13" fmla="*/ 812800 h 2398630"/>
                        <a:gd name="connsiteX14" fmla="*/ 792480 w 1020874"/>
                        <a:gd name="connsiteY14" fmla="*/ 833120 h 2398630"/>
                        <a:gd name="connsiteX15" fmla="*/ 711200 w 1020874"/>
                        <a:gd name="connsiteY15" fmla="*/ 843280 h 2398630"/>
                        <a:gd name="connsiteX16" fmla="*/ 701040 w 1020874"/>
                        <a:gd name="connsiteY16" fmla="*/ 873760 h 2398630"/>
                        <a:gd name="connsiteX17" fmla="*/ 721360 w 1020874"/>
                        <a:gd name="connsiteY17" fmla="*/ 1005840 h 2398630"/>
                        <a:gd name="connsiteX18" fmla="*/ 731520 w 1020874"/>
                        <a:gd name="connsiteY18" fmla="*/ 1239520 h 2398630"/>
                        <a:gd name="connsiteX19" fmla="*/ 741680 w 1020874"/>
                        <a:gd name="connsiteY19" fmla="*/ 1290320 h 2398630"/>
                        <a:gd name="connsiteX20" fmla="*/ 772160 w 1020874"/>
                        <a:gd name="connsiteY20" fmla="*/ 1402080 h 2398630"/>
                        <a:gd name="connsiteX21" fmla="*/ 751840 w 1020874"/>
                        <a:gd name="connsiteY21" fmla="*/ 1483360 h 2398630"/>
                        <a:gd name="connsiteX22" fmla="*/ 721360 w 1020874"/>
                        <a:gd name="connsiteY22" fmla="*/ 1615440 h 2398630"/>
                        <a:gd name="connsiteX23" fmla="*/ 690880 w 1020874"/>
                        <a:gd name="connsiteY23" fmla="*/ 1645920 h 2398630"/>
                        <a:gd name="connsiteX24" fmla="*/ 660400 w 1020874"/>
                        <a:gd name="connsiteY24" fmla="*/ 1666240 h 2398630"/>
                        <a:gd name="connsiteX25" fmla="*/ 538480 w 1020874"/>
                        <a:gd name="connsiteY25" fmla="*/ 1686560 h 2398630"/>
                        <a:gd name="connsiteX26" fmla="*/ 518160 w 1020874"/>
                        <a:gd name="connsiteY26" fmla="*/ 1767840 h 2398630"/>
                        <a:gd name="connsiteX27" fmla="*/ 477520 w 1020874"/>
                        <a:gd name="connsiteY27" fmla="*/ 1889760 h 2398630"/>
                        <a:gd name="connsiteX28" fmla="*/ 467360 w 1020874"/>
                        <a:gd name="connsiteY28" fmla="*/ 1960880 h 2398630"/>
                        <a:gd name="connsiteX29" fmla="*/ 447040 w 1020874"/>
                        <a:gd name="connsiteY29" fmla="*/ 2001520 h 2398630"/>
                        <a:gd name="connsiteX30" fmla="*/ 436880 w 1020874"/>
                        <a:gd name="connsiteY30" fmla="*/ 2235200 h 2398630"/>
                        <a:gd name="connsiteX31" fmla="*/ 426720 w 1020874"/>
                        <a:gd name="connsiteY31" fmla="*/ 2387600 h 2398630"/>
                        <a:gd name="connsiteX32" fmla="*/ 375920 w 1020874"/>
                        <a:gd name="connsiteY32" fmla="*/ 2377440 h 2398630"/>
                        <a:gd name="connsiteX33" fmla="*/ 345440 w 1020874"/>
                        <a:gd name="connsiteY33" fmla="*/ 2367280 h 2398630"/>
                        <a:gd name="connsiteX34" fmla="*/ 162560 w 1020874"/>
                        <a:gd name="connsiteY34" fmla="*/ 2387600 h 2398630"/>
                        <a:gd name="connsiteX35" fmla="*/ 132080 w 1020874"/>
                        <a:gd name="connsiteY35" fmla="*/ 2397760 h 2398630"/>
                        <a:gd name="connsiteX36" fmla="*/ 111760 w 1020874"/>
                        <a:gd name="connsiteY36" fmla="*/ 2367280 h 2398630"/>
                        <a:gd name="connsiteX37" fmla="*/ 81280 w 1020874"/>
                        <a:gd name="connsiteY37" fmla="*/ 2306320 h 2398630"/>
                        <a:gd name="connsiteX38" fmla="*/ 60960 w 1020874"/>
                        <a:gd name="connsiteY38" fmla="*/ 1524000 h 2398630"/>
                        <a:gd name="connsiteX39" fmla="*/ 50800 w 1020874"/>
                        <a:gd name="connsiteY39" fmla="*/ 1442720 h 2398630"/>
                        <a:gd name="connsiteX40" fmla="*/ 30480 w 1020874"/>
                        <a:gd name="connsiteY40" fmla="*/ 1351280 h 2398630"/>
                        <a:gd name="connsiteX41" fmla="*/ 20320 w 1020874"/>
                        <a:gd name="connsiteY41" fmla="*/ 1320800 h 2398630"/>
                        <a:gd name="connsiteX42" fmla="*/ 0 w 1020874"/>
                        <a:gd name="connsiteY42" fmla="*/ 1290320 h 2398630"/>
                        <a:gd name="connsiteX43" fmla="*/ 10160 w 1020874"/>
                        <a:gd name="connsiteY43" fmla="*/ 1026160 h 2398630"/>
                        <a:gd name="connsiteX44" fmla="*/ 20320 w 1020874"/>
                        <a:gd name="connsiteY44" fmla="*/ 985520 h 2398630"/>
                        <a:gd name="connsiteX45" fmla="*/ 40640 w 1020874"/>
                        <a:gd name="connsiteY45" fmla="*/ 873760 h 2398630"/>
                        <a:gd name="connsiteX46" fmla="*/ 60960 w 1020874"/>
                        <a:gd name="connsiteY46" fmla="*/ 538480 h 2398630"/>
                        <a:gd name="connsiteX47" fmla="*/ 81280 w 1020874"/>
                        <a:gd name="connsiteY47" fmla="*/ 335280 h 2398630"/>
                        <a:gd name="connsiteX48" fmla="*/ 101600 w 1020874"/>
                        <a:gd name="connsiteY48" fmla="*/ 203200 h 2398630"/>
                        <a:gd name="connsiteX49" fmla="*/ 132080 w 1020874"/>
                        <a:gd name="connsiteY49" fmla="*/ 132080 h 2398630"/>
                        <a:gd name="connsiteX50" fmla="*/ 182880 w 1020874"/>
                        <a:gd name="connsiteY50" fmla="*/ 91440 h 2398630"/>
                        <a:gd name="connsiteX51" fmla="*/ 203200 w 1020874"/>
                        <a:gd name="connsiteY51" fmla="*/ 60960 h 2398630"/>
                        <a:gd name="connsiteX52" fmla="*/ 193040 w 1020874"/>
                        <a:gd name="connsiteY52" fmla="*/ 30480 h 23986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020874" h="2398630">
                          <a:moveTo>
                            <a:pt x="193040" y="30480"/>
                          </a:moveTo>
                          <a:lnTo>
                            <a:pt x="193040" y="30480"/>
                          </a:lnTo>
                          <a:cubicBezTo>
                            <a:pt x="257387" y="27093"/>
                            <a:pt x="321909" y="26154"/>
                            <a:pt x="386080" y="20320"/>
                          </a:cubicBezTo>
                          <a:cubicBezTo>
                            <a:pt x="396746" y="19350"/>
                            <a:pt x="406170" y="12757"/>
                            <a:pt x="416560" y="10160"/>
                          </a:cubicBezTo>
                          <a:cubicBezTo>
                            <a:pt x="433313" y="5972"/>
                            <a:pt x="450427" y="3387"/>
                            <a:pt x="467360" y="0"/>
                          </a:cubicBezTo>
                          <a:cubicBezTo>
                            <a:pt x="508000" y="3387"/>
                            <a:pt x="548814" y="5102"/>
                            <a:pt x="589280" y="10160"/>
                          </a:cubicBezTo>
                          <a:cubicBezTo>
                            <a:pt x="603136" y="11892"/>
                            <a:pt x="615956" y="20320"/>
                            <a:pt x="629920" y="20320"/>
                          </a:cubicBezTo>
                          <a:cubicBezTo>
                            <a:pt x="728192" y="20320"/>
                            <a:pt x="826347" y="13547"/>
                            <a:pt x="924560" y="10160"/>
                          </a:cubicBezTo>
                          <a:cubicBezTo>
                            <a:pt x="948267" y="13547"/>
                            <a:pt x="990485" y="-3057"/>
                            <a:pt x="995680" y="20320"/>
                          </a:cubicBezTo>
                          <a:cubicBezTo>
                            <a:pt x="1035343" y="198804"/>
                            <a:pt x="1016264" y="222992"/>
                            <a:pt x="965200" y="325120"/>
                          </a:cubicBezTo>
                          <a:cubicBezTo>
                            <a:pt x="968587" y="392853"/>
                            <a:pt x="969485" y="460757"/>
                            <a:pt x="975360" y="528320"/>
                          </a:cubicBezTo>
                          <a:cubicBezTo>
                            <a:pt x="984023" y="627948"/>
                            <a:pt x="1084945" y="461550"/>
                            <a:pt x="955040" y="721360"/>
                          </a:cubicBezTo>
                          <a:cubicBezTo>
                            <a:pt x="939894" y="751651"/>
                            <a:pt x="901605" y="763043"/>
                            <a:pt x="873760" y="782320"/>
                          </a:cubicBezTo>
                          <a:cubicBezTo>
                            <a:pt x="857524" y="793560"/>
                            <a:pt x="839706" y="802334"/>
                            <a:pt x="822960" y="812800"/>
                          </a:cubicBezTo>
                          <a:cubicBezTo>
                            <a:pt x="812605" y="819272"/>
                            <a:pt x="804261" y="829907"/>
                            <a:pt x="792480" y="833120"/>
                          </a:cubicBezTo>
                          <a:cubicBezTo>
                            <a:pt x="766138" y="840304"/>
                            <a:pt x="738293" y="839893"/>
                            <a:pt x="711200" y="843280"/>
                          </a:cubicBezTo>
                          <a:cubicBezTo>
                            <a:pt x="707813" y="853440"/>
                            <a:pt x="701040" y="863050"/>
                            <a:pt x="701040" y="873760"/>
                          </a:cubicBezTo>
                          <a:cubicBezTo>
                            <a:pt x="701040" y="932270"/>
                            <a:pt x="709090" y="956761"/>
                            <a:pt x="721360" y="1005840"/>
                          </a:cubicBezTo>
                          <a:cubicBezTo>
                            <a:pt x="724747" y="1083733"/>
                            <a:pt x="725965" y="1161751"/>
                            <a:pt x="731520" y="1239520"/>
                          </a:cubicBezTo>
                          <a:cubicBezTo>
                            <a:pt x="732750" y="1256745"/>
                            <a:pt x="737797" y="1273494"/>
                            <a:pt x="741680" y="1290320"/>
                          </a:cubicBezTo>
                          <a:cubicBezTo>
                            <a:pt x="758868" y="1364802"/>
                            <a:pt x="755366" y="1351697"/>
                            <a:pt x="772160" y="1402080"/>
                          </a:cubicBezTo>
                          <a:cubicBezTo>
                            <a:pt x="765387" y="1429173"/>
                            <a:pt x="758120" y="1456148"/>
                            <a:pt x="751840" y="1483360"/>
                          </a:cubicBezTo>
                          <a:cubicBezTo>
                            <a:pt x="744103" y="1516886"/>
                            <a:pt x="733092" y="1589630"/>
                            <a:pt x="721360" y="1615440"/>
                          </a:cubicBezTo>
                          <a:cubicBezTo>
                            <a:pt x="715414" y="1628521"/>
                            <a:pt x="701918" y="1636722"/>
                            <a:pt x="690880" y="1645920"/>
                          </a:cubicBezTo>
                          <a:cubicBezTo>
                            <a:pt x="681499" y="1653737"/>
                            <a:pt x="672199" y="1663094"/>
                            <a:pt x="660400" y="1666240"/>
                          </a:cubicBezTo>
                          <a:cubicBezTo>
                            <a:pt x="620591" y="1676856"/>
                            <a:pt x="579120" y="1679787"/>
                            <a:pt x="538480" y="1686560"/>
                          </a:cubicBezTo>
                          <a:cubicBezTo>
                            <a:pt x="531707" y="1713653"/>
                            <a:pt x="526185" y="1741091"/>
                            <a:pt x="518160" y="1767840"/>
                          </a:cubicBezTo>
                          <a:cubicBezTo>
                            <a:pt x="505850" y="1808872"/>
                            <a:pt x="477520" y="1889760"/>
                            <a:pt x="477520" y="1889760"/>
                          </a:cubicBezTo>
                          <a:cubicBezTo>
                            <a:pt x="474133" y="1913467"/>
                            <a:pt x="473661" y="1937776"/>
                            <a:pt x="467360" y="1960880"/>
                          </a:cubicBezTo>
                          <a:cubicBezTo>
                            <a:pt x="463375" y="1975492"/>
                            <a:pt x="448713" y="1986467"/>
                            <a:pt x="447040" y="2001520"/>
                          </a:cubicBezTo>
                          <a:cubicBezTo>
                            <a:pt x="438430" y="2079010"/>
                            <a:pt x="440978" y="2157341"/>
                            <a:pt x="436880" y="2235200"/>
                          </a:cubicBezTo>
                          <a:cubicBezTo>
                            <a:pt x="434204" y="2286042"/>
                            <a:pt x="430107" y="2336800"/>
                            <a:pt x="426720" y="2387600"/>
                          </a:cubicBezTo>
                          <a:cubicBezTo>
                            <a:pt x="409787" y="2384213"/>
                            <a:pt x="392673" y="2381628"/>
                            <a:pt x="375920" y="2377440"/>
                          </a:cubicBezTo>
                          <a:cubicBezTo>
                            <a:pt x="365530" y="2374843"/>
                            <a:pt x="356150" y="2367280"/>
                            <a:pt x="345440" y="2367280"/>
                          </a:cubicBezTo>
                          <a:cubicBezTo>
                            <a:pt x="319686" y="2367280"/>
                            <a:pt x="194972" y="2383549"/>
                            <a:pt x="162560" y="2387600"/>
                          </a:cubicBezTo>
                          <a:cubicBezTo>
                            <a:pt x="152400" y="2390987"/>
                            <a:pt x="142024" y="2401737"/>
                            <a:pt x="132080" y="2397760"/>
                          </a:cubicBezTo>
                          <a:cubicBezTo>
                            <a:pt x="120743" y="2393225"/>
                            <a:pt x="117221" y="2378202"/>
                            <a:pt x="111760" y="2367280"/>
                          </a:cubicBezTo>
                          <a:cubicBezTo>
                            <a:pt x="69696" y="2283152"/>
                            <a:pt x="139514" y="2393671"/>
                            <a:pt x="81280" y="2306320"/>
                          </a:cubicBezTo>
                          <a:cubicBezTo>
                            <a:pt x="22621" y="2013026"/>
                            <a:pt x="80868" y="2320329"/>
                            <a:pt x="60960" y="1524000"/>
                          </a:cubicBezTo>
                          <a:cubicBezTo>
                            <a:pt x="60278" y="1496704"/>
                            <a:pt x="54952" y="1469707"/>
                            <a:pt x="50800" y="1442720"/>
                          </a:cubicBezTo>
                          <a:cubicBezTo>
                            <a:pt x="47308" y="1420023"/>
                            <a:pt x="37222" y="1374877"/>
                            <a:pt x="30480" y="1351280"/>
                          </a:cubicBezTo>
                          <a:cubicBezTo>
                            <a:pt x="27538" y="1340982"/>
                            <a:pt x="25109" y="1330379"/>
                            <a:pt x="20320" y="1320800"/>
                          </a:cubicBezTo>
                          <a:cubicBezTo>
                            <a:pt x="14859" y="1309878"/>
                            <a:pt x="6773" y="1300480"/>
                            <a:pt x="0" y="1290320"/>
                          </a:cubicBezTo>
                          <a:cubicBezTo>
                            <a:pt x="3387" y="1202267"/>
                            <a:pt x="4298" y="1114083"/>
                            <a:pt x="10160" y="1026160"/>
                          </a:cubicBezTo>
                          <a:cubicBezTo>
                            <a:pt x="11089" y="1012227"/>
                            <a:pt x="18024" y="999294"/>
                            <a:pt x="20320" y="985520"/>
                          </a:cubicBezTo>
                          <a:cubicBezTo>
                            <a:pt x="39467" y="870636"/>
                            <a:pt x="18842" y="939155"/>
                            <a:pt x="40640" y="873760"/>
                          </a:cubicBezTo>
                          <a:cubicBezTo>
                            <a:pt x="44648" y="801609"/>
                            <a:pt x="54224" y="617071"/>
                            <a:pt x="60960" y="538480"/>
                          </a:cubicBezTo>
                          <a:cubicBezTo>
                            <a:pt x="66773" y="470658"/>
                            <a:pt x="74507" y="403013"/>
                            <a:pt x="81280" y="335280"/>
                          </a:cubicBezTo>
                          <a:cubicBezTo>
                            <a:pt x="88073" y="267353"/>
                            <a:pt x="82072" y="252020"/>
                            <a:pt x="101600" y="203200"/>
                          </a:cubicBezTo>
                          <a:cubicBezTo>
                            <a:pt x="111179" y="179253"/>
                            <a:pt x="116910" y="152939"/>
                            <a:pt x="132080" y="132080"/>
                          </a:cubicBezTo>
                          <a:cubicBezTo>
                            <a:pt x="144835" y="114542"/>
                            <a:pt x="167546" y="106774"/>
                            <a:pt x="182880" y="91440"/>
                          </a:cubicBezTo>
                          <a:cubicBezTo>
                            <a:pt x="191514" y="82806"/>
                            <a:pt x="196427" y="71120"/>
                            <a:pt x="203200" y="60960"/>
                          </a:cubicBezTo>
                          <a:lnTo>
                            <a:pt x="193040" y="3048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20000"/>
                        <a:lumOff val="80000"/>
                        <a:alpha val="58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763228" y="1306418"/>
                      <a:ext cx="237039" cy="238693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531022" y="1219200"/>
                      <a:ext cx="947355" cy="8721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37411" y="3693357"/>
                      <a:ext cx="1140966" cy="1835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3981467" y="1306418"/>
                    <a:ext cx="83834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>
                    <a:endCxn id="39" idx="50"/>
                  </p:cNvCxnSpPr>
                  <p:nvPr/>
                </p:nvCxnSpPr>
                <p:spPr>
                  <a:xfrm flipV="1">
                    <a:off x="3981463" y="1317191"/>
                    <a:ext cx="350" cy="2376164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3981459" y="2102064"/>
                    <a:ext cx="576072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3981459" y="2897711"/>
                    <a:ext cx="566925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3981459" y="3705625"/>
                    <a:ext cx="274318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5338126" y="1704569"/>
                  <a:ext cx="438755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H="1">
                  <a:off x="5099523" y="2636526"/>
                  <a:ext cx="658132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flipH="1" flipV="1">
                  <a:off x="4969328" y="3480199"/>
                  <a:ext cx="767818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700987" y="1523191"/>
                  <a:ext cx="647409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60%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697255" y="2415989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30%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703878" y="3295220"/>
                  <a:ext cx="64740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10%</a:t>
                  </a: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7647356" y="1102544"/>
                <a:ext cx="725284" cy="8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051562" y="3570655"/>
            <a:ext cx="3833101" cy="2692013"/>
            <a:chOff x="7047249" y="3652643"/>
            <a:chExt cx="3833101" cy="2692013"/>
          </a:xfrm>
        </p:grpSpPr>
        <p:sp>
          <p:nvSpPr>
            <p:cNvPr id="136" name="TextBox 135"/>
            <p:cNvSpPr txBox="1"/>
            <p:nvPr/>
          </p:nvSpPr>
          <p:spPr>
            <a:xfrm>
              <a:off x="9060660" y="413956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0.6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060659" y="4718874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0.3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060659" y="535112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0.1</a:t>
              </a:r>
            </a:p>
          </p:txBody>
        </p:sp>
        <p:sp>
          <p:nvSpPr>
            <p:cNvPr id="139" name="TextBox 138"/>
            <p:cNvSpPr txBox="1">
              <a:spLocks noChangeAspect="1"/>
            </p:cNvSpPr>
            <p:nvPr/>
          </p:nvSpPr>
          <p:spPr>
            <a:xfrm>
              <a:off x="7551788" y="3652643"/>
              <a:ext cx="2543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 smtClean="0"/>
                <a:t>Mean </a:t>
              </a:r>
              <a:r>
                <a:rPr lang="en-US" dirty="0"/>
                <a:t>of Polygon Area Weighted</a:t>
              </a:r>
            </a:p>
          </p:txBody>
        </p:sp>
        <p:sp>
          <p:nvSpPr>
            <p:cNvPr id="140" name="TextBox 139"/>
            <p:cNvSpPr txBox="1">
              <a:spLocks noChangeAspect="1"/>
            </p:cNvSpPr>
            <p:nvPr/>
          </p:nvSpPr>
          <p:spPr>
            <a:xfrm>
              <a:off x="7047249" y="6006102"/>
              <a:ext cx="3833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Mean = (600+30+1)/3 = 631/3 = 210.33 mm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145829" y="3887059"/>
              <a:ext cx="873512" cy="2101326"/>
              <a:chOff x="8145829" y="3887059"/>
              <a:chExt cx="873512" cy="2101326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8145829" y="3953681"/>
                <a:ext cx="873512" cy="2034704"/>
                <a:chOff x="3318610" y="1219200"/>
                <a:chExt cx="1140967" cy="2657698"/>
              </a:xfrm>
            </p:grpSpPr>
            <p:grpSp>
              <p:nvGrpSpPr>
                <p:cNvPr id="145" name="Group 14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151" name="Freeform 150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endCxn id="151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3555650" y="3705625"/>
                  <a:ext cx="238875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Rectangle 93"/>
              <p:cNvSpPr/>
              <p:nvPr/>
            </p:nvSpPr>
            <p:spPr>
              <a:xfrm>
                <a:off x="8294056" y="3887059"/>
                <a:ext cx="725284" cy="1163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flipH="1" flipV="1">
              <a:off x="8502731" y="4274222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H="1" flipV="1">
              <a:off x="8486990" y="4872867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>
              <a:off x="8502729" y="5488300"/>
              <a:ext cx="54864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>
            <a:spLocks noChangeAspect="1"/>
          </p:cNvSpPr>
          <p:nvPr/>
        </p:nvSpPr>
        <p:spPr>
          <a:xfrm>
            <a:off x="1050324" y="209833"/>
            <a:ext cx="1999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1:</a:t>
            </a:r>
          </a:p>
          <a:p>
            <a:r>
              <a:rPr lang="en-US" sz="1600" b="1" u="sng" dirty="0"/>
              <a:t>f</a:t>
            </a:r>
            <a:r>
              <a:rPr lang="en-US" sz="1600" b="1" u="sng" dirty="0" smtClean="0"/>
              <a:t>or Vol </a:t>
            </a:r>
            <a:r>
              <a:rPr lang="en-US" sz="1600" b="1" u="sng" dirty="0"/>
              <a:t>(e.g. m3</a:t>
            </a:r>
            <a:r>
              <a:rPr lang="en-US" sz="1600" b="1" u="sng" dirty="0" smtClean="0"/>
              <a:t>) Data</a:t>
            </a:r>
            <a:endParaRPr lang="en-US" sz="1600" b="1" u="sng" dirty="0"/>
          </a:p>
        </p:txBody>
      </p:sp>
      <p:sp>
        <p:nvSpPr>
          <p:cNvPr id="112" name="TextBox 111"/>
          <p:cNvSpPr txBox="1">
            <a:spLocks noChangeAspect="1"/>
          </p:cNvSpPr>
          <p:nvPr/>
        </p:nvSpPr>
        <p:spPr>
          <a:xfrm>
            <a:off x="6587576" y="206378"/>
            <a:ext cx="234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Method 2:</a:t>
            </a:r>
          </a:p>
          <a:p>
            <a:r>
              <a:rPr lang="en-US" sz="1600" b="1" u="sng" dirty="0" smtClean="0"/>
              <a:t>for Depth </a:t>
            </a:r>
            <a:r>
              <a:rPr lang="en-US" sz="1600" b="1" u="sng" dirty="0"/>
              <a:t>(e.g. </a:t>
            </a:r>
            <a:r>
              <a:rPr lang="en-US" sz="1600" b="1" u="sng" dirty="0" smtClean="0"/>
              <a:t>mm) Data</a:t>
            </a:r>
            <a:endParaRPr lang="en-US" sz="1600" b="1" u="sng" dirty="0"/>
          </a:p>
        </p:txBody>
      </p:sp>
      <p:grpSp>
        <p:nvGrpSpPr>
          <p:cNvPr id="69" name="Group 68"/>
          <p:cNvGrpSpPr/>
          <p:nvPr/>
        </p:nvGrpSpPr>
        <p:grpSpPr>
          <a:xfrm>
            <a:off x="5398653" y="2219346"/>
            <a:ext cx="864599" cy="2033204"/>
            <a:chOff x="9816963" y="1766176"/>
            <a:chExt cx="864599" cy="2033204"/>
          </a:xfrm>
        </p:grpSpPr>
        <p:sp>
          <p:nvSpPr>
            <p:cNvPr id="117" name="Freeform 116"/>
            <p:cNvSpPr/>
            <p:nvPr/>
          </p:nvSpPr>
          <p:spPr>
            <a:xfrm>
              <a:off x="9858684" y="1799116"/>
              <a:ext cx="781571" cy="1967931"/>
            </a:xfrm>
            <a:custGeom>
              <a:avLst/>
              <a:gdLst>
                <a:gd name="connsiteX0" fmla="*/ 193040 w 1020874"/>
                <a:gd name="connsiteY0" fmla="*/ 30480 h 2398630"/>
                <a:gd name="connsiteX1" fmla="*/ 193040 w 1020874"/>
                <a:gd name="connsiteY1" fmla="*/ 30480 h 2398630"/>
                <a:gd name="connsiteX2" fmla="*/ 386080 w 1020874"/>
                <a:gd name="connsiteY2" fmla="*/ 20320 h 2398630"/>
                <a:gd name="connsiteX3" fmla="*/ 416560 w 1020874"/>
                <a:gd name="connsiteY3" fmla="*/ 10160 h 2398630"/>
                <a:gd name="connsiteX4" fmla="*/ 467360 w 1020874"/>
                <a:gd name="connsiteY4" fmla="*/ 0 h 2398630"/>
                <a:gd name="connsiteX5" fmla="*/ 589280 w 1020874"/>
                <a:gd name="connsiteY5" fmla="*/ 10160 h 2398630"/>
                <a:gd name="connsiteX6" fmla="*/ 629920 w 1020874"/>
                <a:gd name="connsiteY6" fmla="*/ 20320 h 2398630"/>
                <a:gd name="connsiteX7" fmla="*/ 924560 w 1020874"/>
                <a:gd name="connsiteY7" fmla="*/ 10160 h 2398630"/>
                <a:gd name="connsiteX8" fmla="*/ 995680 w 1020874"/>
                <a:gd name="connsiteY8" fmla="*/ 20320 h 2398630"/>
                <a:gd name="connsiteX9" fmla="*/ 965200 w 1020874"/>
                <a:gd name="connsiteY9" fmla="*/ 325120 h 2398630"/>
                <a:gd name="connsiteX10" fmla="*/ 975360 w 1020874"/>
                <a:gd name="connsiteY10" fmla="*/ 528320 h 2398630"/>
                <a:gd name="connsiteX11" fmla="*/ 955040 w 1020874"/>
                <a:gd name="connsiteY11" fmla="*/ 721360 h 2398630"/>
                <a:gd name="connsiteX12" fmla="*/ 873760 w 1020874"/>
                <a:gd name="connsiteY12" fmla="*/ 782320 h 2398630"/>
                <a:gd name="connsiteX13" fmla="*/ 822960 w 1020874"/>
                <a:gd name="connsiteY13" fmla="*/ 812800 h 2398630"/>
                <a:gd name="connsiteX14" fmla="*/ 792480 w 1020874"/>
                <a:gd name="connsiteY14" fmla="*/ 833120 h 2398630"/>
                <a:gd name="connsiteX15" fmla="*/ 711200 w 1020874"/>
                <a:gd name="connsiteY15" fmla="*/ 843280 h 2398630"/>
                <a:gd name="connsiteX16" fmla="*/ 701040 w 1020874"/>
                <a:gd name="connsiteY16" fmla="*/ 873760 h 2398630"/>
                <a:gd name="connsiteX17" fmla="*/ 721360 w 1020874"/>
                <a:gd name="connsiteY17" fmla="*/ 1005840 h 2398630"/>
                <a:gd name="connsiteX18" fmla="*/ 731520 w 1020874"/>
                <a:gd name="connsiteY18" fmla="*/ 1239520 h 2398630"/>
                <a:gd name="connsiteX19" fmla="*/ 741680 w 1020874"/>
                <a:gd name="connsiteY19" fmla="*/ 1290320 h 2398630"/>
                <a:gd name="connsiteX20" fmla="*/ 772160 w 1020874"/>
                <a:gd name="connsiteY20" fmla="*/ 1402080 h 2398630"/>
                <a:gd name="connsiteX21" fmla="*/ 751840 w 1020874"/>
                <a:gd name="connsiteY21" fmla="*/ 1483360 h 2398630"/>
                <a:gd name="connsiteX22" fmla="*/ 721360 w 1020874"/>
                <a:gd name="connsiteY22" fmla="*/ 1615440 h 2398630"/>
                <a:gd name="connsiteX23" fmla="*/ 690880 w 1020874"/>
                <a:gd name="connsiteY23" fmla="*/ 1645920 h 2398630"/>
                <a:gd name="connsiteX24" fmla="*/ 660400 w 1020874"/>
                <a:gd name="connsiteY24" fmla="*/ 1666240 h 2398630"/>
                <a:gd name="connsiteX25" fmla="*/ 538480 w 1020874"/>
                <a:gd name="connsiteY25" fmla="*/ 1686560 h 2398630"/>
                <a:gd name="connsiteX26" fmla="*/ 518160 w 1020874"/>
                <a:gd name="connsiteY26" fmla="*/ 1767840 h 2398630"/>
                <a:gd name="connsiteX27" fmla="*/ 477520 w 1020874"/>
                <a:gd name="connsiteY27" fmla="*/ 1889760 h 2398630"/>
                <a:gd name="connsiteX28" fmla="*/ 467360 w 1020874"/>
                <a:gd name="connsiteY28" fmla="*/ 1960880 h 2398630"/>
                <a:gd name="connsiteX29" fmla="*/ 447040 w 1020874"/>
                <a:gd name="connsiteY29" fmla="*/ 2001520 h 2398630"/>
                <a:gd name="connsiteX30" fmla="*/ 436880 w 1020874"/>
                <a:gd name="connsiteY30" fmla="*/ 2235200 h 2398630"/>
                <a:gd name="connsiteX31" fmla="*/ 426720 w 1020874"/>
                <a:gd name="connsiteY31" fmla="*/ 2387600 h 2398630"/>
                <a:gd name="connsiteX32" fmla="*/ 375920 w 1020874"/>
                <a:gd name="connsiteY32" fmla="*/ 2377440 h 2398630"/>
                <a:gd name="connsiteX33" fmla="*/ 345440 w 1020874"/>
                <a:gd name="connsiteY33" fmla="*/ 2367280 h 2398630"/>
                <a:gd name="connsiteX34" fmla="*/ 162560 w 1020874"/>
                <a:gd name="connsiteY34" fmla="*/ 2387600 h 2398630"/>
                <a:gd name="connsiteX35" fmla="*/ 132080 w 1020874"/>
                <a:gd name="connsiteY35" fmla="*/ 2397760 h 2398630"/>
                <a:gd name="connsiteX36" fmla="*/ 111760 w 1020874"/>
                <a:gd name="connsiteY36" fmla="*/ 2367280 h 2398630"/>
                <a:gd name="connsiteX37" fmla="*/ 81280 w 1020874"/>
                <a:gd name="connsiteY37" fmla="*/ 2306320 h 2398630"/>
                <a:gd name="connsiteX38" fmla="*/ 60960 w 1020874"/>
                <a:gd name="connsiteY38" fmla="*/ 1524000 h 2398630"/>
                <a:gd name="connsiteX39" fmla="*/ 50800 w 1020874"/>
                <a:gd name="connsiteY39" fmla="*/ 1442720 h 2398630"/>
                <a:gd name="connsiteX40" fmla="*/ 30480 w 1020874"/>
                <a:gd name="connsiteY40" fmla="*/ 1351280 h 2398630"/>
                <a:gd name="connsiteX41" fmla="*/ 20320 w 1020874"/>
                <a:gd name="connsiteY41" fmla="*/ 1320800 h 2398630"/>
                <a:gd name="connsiteX42" fmla="*/ 0 w 1020874"/>
                <a:gd name="connsiteY42" fmla="*/ 1290320 h 2398630"/>
                <a:gd name="connsiteX43" fmla="*/ 10160 w 1020874"/>
                <a:gd name="connsiteY43" fmla="*/ 1026160 h 2398630"/>
                <a:gd name="connsiteX44" fmla="*/ 20320 w 1020874"/>
                <a:gd name="connsiteY44" fmla="*/ 985520 h 2398630"/>
                <a:gd name="connsiteX45" fmla="*/ 40640 w 1020874"/>
                <a:gd name="connsiteY45" fmla="*/ 873760 h 2398630"/>
                <a:gd name="connsiteX46" fmla="*/ 60960 w 1020874"/>
                <a:gd name="connsiteY46" fmla="*/ 538480 h 2398630"/>
                <a:gd name="connsiteX47" fmla="*/ 81280 w 1020874"/>
                <a:gd name="connsiteY47" fmla="*/ 335280 h 2398630"/>
                <a:gd name="connsiteX48" fmla="*/ 101600 w 1020874"/>
                <a:gd name="connsiteY48" fmla="*/ 203200 h 2398630"/>
                <a:gd name="connsiteX49" fmla="*/ 132080 w 1020874"/>
                <a:gd name="connsiteY49" fmla="*/ 132080 h 2398630"/>
                <a:gd name="connsiteX50" fmla="*/ 182880 w 1020874"/>
                <a:gd name="connsiteY50" fmla="*/ 91440 h 2398630"/>
                <a:gd name="connsiteX51" fmla="*/ 203200 w 1020874"/>
                <a:gd name="connsiteY51" fmla="*/ 60960 h 2398630"/>
                <a:gd name="connsiteX52" fmla="*/ 193040 w 1020874"/>
                <a:gd name="connsiteY52" fmla="*/ 30480 h 23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20874" h="2398630">
                  <a:moveTo>
                    <a:pt x="193040" y="30480"/>
                  </a:moveTo>
                  <a:lnTo>
                    <a:pt x="193040" y="30480"/>
                  </a:lnTo>
                  <a:cubicBezTo>
                    <a:pt x="257387" y="27093"/>
                    <a:pt x="321909" y="26154"/>
                    <a:pt x="386080" y="20320"/>
                  </a:cubicBezTo>
                  <a:cubicBezTo>
                    <a:pt x="396746" y="19350"/>
                    <a:pt x="406170" y="12757"/>
                    <a:pt x="416560" y="10160"/>
                  </a:cubicBezTo>
                  <a:cubicBezTo>
                    <a:pt x="433313" y="5972"/>
                    <a:pt x="450427" y="3387"/>
                    <a:pt x="467360" y="0"/>
                  </a:cubicBezTo>
                  <a:cubicBezTo>
                    <a:pt x="508000" y="3387"/>
                    <a:pt x="548814" y="5102"/>
                    <a:pt x="589280" y="10160"/>
                  </a:cubicBezTo>
                  <a:cubicBezTo>
                    <a:pt x="603136" y="11892"/>
                    <a:pt x="615956" y="20320"/>
                    <a:pt x="629920" y="20320"/>
                  </a:cubicBezTo>
                  <a:cubicBezTo>
                    <a:pt x="728192" y="20320"/>
                    <a:pt x="826347" y="13547"/>
                    <a:pt x="924560" y="10160"/>
                  </a:cubicBezTo>
                  <a:cubicBezTo>
                    <a:pt x="948267" y="13547"/>
                    <a:pt x="990485" y="-3057"/>
                    <a:pt x="995680" y="20320"/>
                  </a:cubicBezTo>
                  <a:cubicBezTo>
                    <a:pt x="1035343" y="198804"/>
                    <a:pt x="1016264" y="222992"/>
                    <a:pt x="965200" y="325120"/>
                  </a:cubicBezTo>
                  <a:cubicBezTo>
                    <a:pt x="968587" y="392853"/>
                    <a:pt x="969485" y="460757"/>
                    <a:pt x="975360" y="528320"/>
                  </a:cubicBezTo>
                  <a:cubicBezTo>
                    <a:pt x="984023" y="627948"/>
                    <a:pt x="1084945" y="461550"/>
                    <a:pt x="955040" y="721360"/>
                  </a:cubicBezTo>
                  <a:cubicBezTo>
                    <a:pt x="939894" y="751651"/>
                    <a:pt x="901605" y="763043"/>
                    <a:pt x="873760" y="782320"/>
                  </a:cubicBezTo>
                  <a:cubicBezTo>
                    <a:pt x="857524" y="793560"/>
                    <a:pt x="839706" y="802334"/>
                    <a:pt x="822960" y="812800"/>
                  </a:cubicBezTo>
                  <a:cubicBezTo>
                    <a:pt x="812605" y="819272"/>
                    <a:pt x="804261" y="829907"/>
                    <a:pt x="792480" y="833120"/>
                  </a:cubicBezTo>
                  <a:cubicBezTo>
                    <a:pt x="766138" y="840304"/>
                    <a:pt x="738293" y="839893"/>
                    <a:pt x="711200" y="843280"/>
                  </a:cubicBezTo>
                  <a:cubicBezTo>
                    <a:pt x="707813" y="853440"/>
                    <a:pt x="701040" y="863050"/>
                    <a:pt x="701040" y="873760"/>
                  </a:cubicBezTo>
                  <a:cubicBezTo>
                    <a:pt x="701040" y="932270"/>
                    <a:pt x="709090" y="956761"/>
                    <a:pt x="721360" y="1005840"/>
                  </a:cubicBezTo>
                  <a:cubicBezTo>
                    <a:pt x="724747" y="1083733"/>
                    <a:pt x="725965" y="1161751"/>
                    <a:pt x="731520" y="1239520"/>
                  </a:cubicBezTo>
                  <a:cubicBezTo>
                    <a:pt x="732750" y="1256745"/>
                    <a:pt x="737797" y="1273494"/>
                    <a:pt x="741680" y="1290320"/>
                  </a:cubicBezTo>
                  <a:cubicBezTo>
                    <a:pt x="758868" y="1364802"/>
                    <a:pt x="755366" y="1351697"/>
                    <a:pt x="772160" y="1402080"/>
                  </a:cubicBezTo>
                  <a:cubicBezTo>
                    <a:pt x="765387" y="1429173"/>
                    <a:pt x="758120" y="1456148"/>
                    <a:pt x="751840" y="1483360"/>
                  </a:cubicBezTo>
                  <a:cubicBezTo>
                    <a:pt x="744103" y="1516886"/>
                    <a:pt x="733092" y="1589630"/>
                    <a:pt x="721360" y="1615440"/>
                  </a:cubicBezTo>
                  <a:cubicBezTo>
                    <a:pt x="715414" y="1628521"/>
                    <a:pt x="701918" y="1636722"/>
                    <a:pt x="690880" y="1645920"/>
                  </a:cubicBezTo>
                  <a:cubicBezTo>
                    <a:pt x="681499" y="1653737"/>
                    <a:pt x="672199" y="1663094"/>
                    <a:pt x="660400" y="1666240"/>
                  </a:cubicBezTo>
                  <a:cubicBezTo>
                    <a:pt x="620591" y="1676856"/>
                    <a:pt x="579120" y="1679787"/>
                    <a:pt x="538480" y="1686560"/>
                  </a:cubicBezTo>
                  <a:cubicBezTo>
                    <a:pt x="531707" y="1713653"/>
                    <a:pt x="526185" y="1741091"/>
                    <a:pt x="518160" y="1767840"/>
                  </a:cubicBezTo>
                  <a:cubicBezTo>
                    <a:pt x="505850" y="1808872"/>
                    <a:pt x="477520" y="1889760"/>
                    <a:pt x="477520" y="1889760"/>
                  </a:cubicBezTo>
                  <a:cubicBezTo>
                    <a:pt x="474133" y="1913467"/>
                    <a:pt x="473661" y="1937776"/>
                    <a:pt x="467360" y="1960880"/>
                  </a:cubicBezTo>
                  <a:cubicBezTo>
                    <a:pt x="463375" y="1975492"/>
                    <a:pt x="448713" y="1986467"/>
                    <a:pt x="447040" y="2001520"/>
                  </a:cubicBezTo>
                  <a:cubicBezTo>
                    <a:pt x="438430" y="2079010"/>
                    <a:pt x="440978" y="2157341"/>
                    <a:pt x="436880" y="2235200"/>
                  </a:cubicBezTo>
                  <a:cubicBezTo>
                    <a:pt x="434204" y="2286042"/>
                    <a:pt x="430107" y="2336800"/>
                    <a:pt x="426720" y="2387600"/>
                  </a:cubicBezTo>
                  <a:cubicBezTo>
                    <a:pt x="409787" y="2384213"/>
                    <a:pt x="392673" y="2381628"/>
                    <a:pt x="375920" y="2377440"/>
                  </a:cubicBezTo>
                  <a:cubicBezTo>
                    <a:pt x="365530" y="2374843"/>
                    <a:pt x="356150" y="2367280"/>
                    <a:pt x="345440" y="2367280"/>
                  </a:cubicBezTo>
                  <a:cubicBezTo>
                    <a:pt x="319686" y="2367280"/>
                    <a:pt x="194972" y="2383549"/>
                    <a:pt x="162560" y="2387600"/>
                  </a:cubicBezTo>
                  <a:cubicBezTo>
                    <a:pt x="152400" y="2390987"/>
                    <a:pt x="142024" y="2401737"/>
                    <a:pt x="132080" y="2397760"/>
                  </a:cubicBezTo>
                  <a:cubicBezTo>
                    <a:pt x="120743" y="2393225"/>
                    <a:pt x="117221" y="2378202"/>
                    <a:pt x="111760" y="2367280"/>
                  </a:cubicBezTo>
                  <a:cubicBezTo>
                    <a:pt x="69696" y="2283152"/>
                    <a:pt x="139514" y="2393671"/>
                    <a:pt x="81280" y="2306320"/>
                  </a:cubicBezTo>
                  <a:cubicBezTo>
                    <a:pt x="22621" y="2013026"/>
                    <a:pt x="80868" y="2320329"/>
                    <a:pt x="60960" y="1524000"/>
                  </a:cubicBezTo>
                  <a:cubicBezTo>
                    <a:pt x="60278" y="1496704"/>
                    <a:pt x="54952" y="1469707"/>
                    <a:pt x="50800" y="1442720"/>
                  </a:cubicBezTo>
                  <a:cubicBezTo>
                    <a:pt x="47308" y="1420023"/>
                    <a:pt x="37222" y="1374877"/>
                    <a:pt x="30480" y="1351280"/>
                  </a:cubicBezTo>
                  <a:cubicBezTo>
                    <a:pt x="27538" y="1340982"/>
                    <a:pt x="25109" y="1330379"/>
                    <a:pt x="20320" y="1320800"/>
                  </a:cubicBezTo>
                  <a:cubicBezTo>
                    <a:pt x="14859" y="1309878"/>
                    <a:pt x="6773" y="1300480"/>
                    <a:pt x="0" y="1290320"/>
                  </a:cubicBezTo>
                  <a:cubicBezTo>
                    <a:pt x="3387" y="1202267"/>
                    <a:pt x="4298" y="1114083"/>
                    <a:pt x="10160" y="1026160"/>
                  </a:cubicBezTo>
                  <a:cubicBezTo>
                    <a:pt x="11089" y="1012227"/>
                    <a:pt x="18024" y="999294"/>
                    <a:pt x="20320" y="985520"/>
                  </a:cubicBezTo>
                  <a:cubicBezTo>
                    <a:pt x="39467" y="870636"/>
                    <a:pt x="18842" y="939155"/>
                    <a:pt x="40640" y="873760"/>
                  </a:cubicBezTo>
                  <a:cubicBezTo>
                    <a:pt x="44648" y="801609"/>
                    <a:pt x="54224" y="617071"/>
                    <a:pt x="60960" y="538480"/>
                  </a:cubicBezTo>
                  <a:cubicBezTo>
                    <a:pt x="66773" y="470658"/>
                    <a:pt x="74507" y="403013"/>
                    <a:pt x="81280" y="335280"/>
                  </a:cubicBezTo>
                  <a:cubicBezTo>
                    <a:pt x="88073" y="267353"/>
                    <a:pt x="82072" y="252020"/>
                    <a:pt x="101600" y="203200"/>
                  </a:cubicBezTo>
                  <a:cubicBezTo>
                    <a:pt x="111179" y="179253"/>
                    <a:pt x="116910" y="152939"/>
                    <a:pt x="132080" y="132080"/>
                  </a:cubicBezTo>
                  <a:cubicBezTo>
                    <a:pt x="144835" y="114542"/>
                    <a:pt x="167546" y="106774"/>
                    <a:pt x="182880" y="91440"/>
                  </a:cubicBezTo>
                  <a:cubicBezTo>
                    <a:pt x="191514" y="82806"/>
                    <a:pt x="196427" y="71120"/>
                    <a:pt x="203200" y="60960"/>
                  </a:cubicBezTo>
                  <a:lnTo>
                    <a:pt x="193040" y="304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816963" y="1766176"/>
              <a:ext cx="176391" cy="2000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9" name="Straight Connector 118"/>
            <p:cNvCxnSpPr>
              <a:endCxn id="117" idx="50"/>
            </p:cNvCxnSpPr>
            <p:nvPr/>
          </p:nvCxnSpPr>
          <p:spPr>
            <a:xfrm flipV="1">
              <a:off x="9998434" y="1874137"/>
              <a:ext cx="268" cy="18191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98431" y="3702695"/>
              <a:ext cx="2100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9956278" y="1782373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853810" y="3712089"/>
              <a:ext cx="725284" cy="87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9993354" y="1861826"/>
              <a:ext cx="641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5494113" y="1539864"/>
            <a:ext cx="8033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Example</a:t>
            </a:r>
          </a:p>
          <a:p>
            <a:pPr algn="ctr"/>
            <a:r>
              <a:rPr lang="en-US" sz="1400" dirty="0" smtClean="0"/>
              <a:t>Polygon</a:t>
            </a:r>
          </a:p>
          <a:p>
            <a:pPr algn="ctr"/>
            <a:r>
              <a:rPr lang="en-US" sz="1400" dirty="0" smtClean="0"/>
              <a:t>Shape</a:t>
            </a:r>
            <a:endParaRPr lang="en-US" sz="1400" dirty="0"/>
          </a:p>
        </p:txBody>
      </p:sp>
      <p:cxnSp>
        <p:nvCxnSpPr>
          <p:cNvPr id="126" name="Straight Arrow Connector 125"/>
          <p:cNvCxnSpPr>
            <a:endCxn id="118" idx="1"/>
          </p:cNvCxnSpPr>
          <p:nvPr/>
        </p:nvCxnSpPr>
        <p:spPr>
          <a:xfrm>
            <a:off x="4835328" y="3191092"/>
            <a:ext cx="5633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763736" y="1470470"/>
            <a:ext cx="2653393" cy="301693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4411401" y="274196"/>
            <a:ext cx="1421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b="1" u="sng" dirty="0" smtClean="0"/>
              <a:t>Aggregating </a:t>
            </a:r>
          </a:p>
          <a:p>
            <a:r>
              <a:rPr lang="en-US" sz="1600" b="1" u="sng" dirty="0" smtClean="0"/>
              <a:t>gridded data</a:t>
            </a:r>
          </a:p>
          <a:p>
            <a:r>
              <a:rPr lang="en-US" sz="1600" b="1" u="sng" dirty="0" smtClean="0"/>
              <a:t>to </a:t>
            </a:r>
          </a:p>
          <a:p>
            <a:r>
              <a:rPr lang="en-US" sz="1600" b="1" u="sng" dirty="0" smtClean="0"/>
              <a:t>polygon shape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28449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br>
                        <a:rPr lang="en-US" sz="1200" b="1" dirty="0" smtClean="0">
                          <a:effectLst/>
                        </a:rPr>
                      </a:br>
                      <a:r>
                        <a:rPr lang="en-US" sz="1200" b="1" dirty="0" smtClean="0">
                          <a:effectLst/>
                        </a:rPr>
                        <a:t>(Mt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 IO – Basic Theory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capture complete impacts need to track nexus interdependencies</a:t>
            </a:r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Multi-Sector Dynamic Models</a:t>
            </a:r>
            <a:endParaRPr lang="en-US" dirty="0"/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62" y="5133836"/>
            <a:ext cx="947641" cy="138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526" y="5121665"/>
            <a:ext cx="953607" cy="13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metis.io.R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Any Standardized IO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 smtClean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Intensity matrix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sub-sector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5884" b="5587"/>
          <a:stretch/>
        </p:blipFill>
        <p:spPr>
          <a:xfrm>
            <a:off x="5581358" y="4482642"/>
            <a:ext cx="1793371" cy="1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34" y="512846"/>
            <a:ext cx="2571750" cy="2009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11383</TotalTime>
  <Words>952</Words>
  <Application>Microsoft Office PowerPoint</Application>
  <PresentationFormat>Widescreen</PresentationFormat>
  <Paragraphs>408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123</cp:revision>
  <dcterms:created xsi:type="dcterms:W3CDTF">2018-10-10T15:22:41Z</dcterms:created>
  <dcterms:modified xsi:type="dcterms:W3CDTF">2019-08-02T12:38:50Z</dcterms:modified>
</cp:coreProperties>
</file>